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09083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79446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54673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01125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35564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97751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8155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31330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148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3508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332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6B3DF-1868-4A3B-9008-9A4675A548B4}" type="datetimeFigureOut">
              <a:rPr lang="es-CO" smtClean="0"/>
              <a:t>7/05/2025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7B511-4692-4BC2-8576-22629558EE4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36317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unwayml.com/" TargetMode="External"/><Relationship Id="rId2" Type="http://schemas.openxmlformats.org/officeDocument/2006/relationships/hyperlink" Target="https://www.educationwithai.org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hyperlink" Target="https://chat.openai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user/edutopia" TargetMode="External"/><Relationship Id="rId2" Type="http://schemas.openxmlformats.org/officeDocument/2006/relationships/hyperlink" Target="https://www.youtube.com/@docentesdigitales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hyperlink" Target="https://www.youtube.com/@ai-explaine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illiamFarid/LOGISTICA_4.0.git" TargetMode="External"/><Relationship Id="rId2" Type="http://schemas.openxmlformats.org/officeDocument/2006/relationships/hyperlink" Target="https://emersonuan.github.io/firstwebpage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/>
          <p:cNvSpPr txBox="1"/>
          <p:nvPr/>
        </p:nvSpPr>
        <p:spPr>
          <a:xfrm>
            <a:off x="678730" y="575036"/>
            <a:ext cx="10492033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500" b="1" dirty="0">
                <a:solidFill>
                  <a:srgbClr val="002060"/>
                </a:solidFill>
              </a:rPr>
              <a:t>Inteligencia Artificial y Educación: Un Mundo de Posibilidades</a:t>
            </a:r>
          </a:p>
          <a:p>
            <a:pPr algn="ctr"/>
            <a:endParaRPr lang="es-CO" dirty="0"/>
          </a:p>
        </p:txBody>
      </p:sp>
      <p:sp>
        <p:nvSpPr>
          <p:cNvPr id="24" name="CuadroTexto 23"/>
          <p:cNvSpPr txBox="1"/>
          <p:nvPr/>
        </p:nvSpPr>
        <p:spPr>
          <a:xfrm>
            <a:off x="678730" y="1564850"/>
            <a:ext cx="4402317" cy="4262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300" dirty="0"/>
              <a:t>La inteligencia artificial (IA) está revolucionando cada aspecto de nuestra vida, y la educación no es la excepción. Como docente pedagogo comprometido con la innovación, he explorado el uso de la IA en entornos de aprendizaje y he descubierto un potencial transformador que no solo mejora la enseñanza, sino que también amplía los horizontes de lo posible.</a:t>
            </a:r>
          </a:p>
          <a:p>
            <a:pPr algn="just"/>
            <a:endParaRPr lang="es-CO" dirty="0"/>
          </a:p>
        </p:txBody>
      </p:sp>
      <p:pic>
        <p:nvPicPr>
          <p:cNvPr id="1043" name="Picture 19" descr="Opinión: &quot;LA INTELIGENCIA ARTIFICIAL (IA) Y SU IMPACTO EN LA ..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1414021"/>
            <a:ext cx="4695780" cy="4695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970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/>
          <p:cNvSpPr txBox="1"/>
          <p:nvPr/>
        </p:nvSpPr>
        <p:spPr>
          <a:xfrm>
            <a:off x="678730" y="575036"/>
            <a:ext cx="104920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500" b="1" dirty="0" smtClean="0">
                <a:solidFill>
                  <a:srgbClr val="002060"/>
                </a:solidFill>
              </a:rPr>
              <a:t>Nuestra </a:t>
            </a:r>
            <a:r>
              <a:rPr lang="es-CO" sz="2500" b="1" dirty="0">
                <a:solidFill>
                  <a:srgbClr val="002060"/>
                </a:solidFill>
              </a:rPr>
              <a:t>Experiencia con la IA en la </a:t>
            </a:r>
            <a:r>
              <a:rPr lang="es-CO" sz="2500" b="1" dirty="0" smtClean="0">
                <a:solidFill>
                  <a:srgbClr val="002060"/>
                </a:solidFill>
              </a:rPr>
              <a:t>Universidad</a:t>
            </a:r>
            <a:endParaRPr lang="es-CO" dirty="0"/>
          </a:p>
        </p:txBody>
      </p:sp>
      <p:sp>
        <p:nvSpPr>
          <p:cNvPr id="24" name="CuadroTexto 23"/>
          <p:cNvSpPr txBox="1"/>
          <p:nvPr/>
        </p:nvSpPr>
        <p:spPr>
          <a:xfrm>
            <a:off x="678730" y="1300900"/>
            <a:ext cx="440231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 smtClean="0"/>
              <a:t>Con mis alumnos hemos </a:t>
            </a:r>
            <a:r>
              <a:rPr lang="es-CO" dirty="0"/>
              <a:t>comenzado a integrar herramientas de inteligencia artificial en distintos momentos del proceso formativo. </a:t>
            </a:r>
            <a:endParaRPr lang="es-CO" dirty="0" smtClean="0"/>
          </a:p>
          <a:p>
            <a:pPr algn="just"/>
            <a:endParaRPr lang="es-CO" dirty="0"/>
          </a:p>
          <a:p>
            <a:pPr algn="just"/>
            <a:r>
              <a:rPr lang="es-CO" dirty="0" smtClean="0"/>
              <a:t>Desde </a:t>
            </a:r>
            <a:r>
              <a:rPr lang="es-CO" dirty="0"/>
              <a:t>plataformas que adaptan el ritmo del aprendizaje al estilo del estudiante, hasta asistentes de escritura, generación de mapas mentales, simuladores de conversación en lenguas extranjeras, y análisis de datos para la mejora del rendimiento académico</a:t>
            </a:r>
            <a:r>
              <a:rPr lang="es-CO" dirty="0" smtClean="0"/>
              <a:t>.</a:t>
            </a:r>
          </a:p>
          <a:p>
            <a:pPr algn="just"/>
            <a:endParaRPr lang="es-CO" dirty="0"/>
          </a:p>
          <a:p>
            <a:pPr algn="just"/>
            <a:r>
              <a:rPr lang="es-CO" dirty="0" smtClean="0"/>
              <a:t>Además</a:t>
            </a:r>
            <a:r>
              <a:rPr lang="es-CO" dirty="0"/>
              <a:t>, nuestros estudiantes han aprendido a utilizar IA generativa (como </a:t>
            </a:r>
            <a:r>
              <a:rPr lang="es-CO" dirty="0" err="1"/>
              <a:t>ChatGPT</a:t>
            </a:r>
            <a:r>
              <a:rPr lang="es-CO" dirty="0"/>
              <a:t> o </a:t>
            </a:r>
            <a:r>
              <a:rPr lang="es-CO" dirty="0" err="1"/>
              <a:t>Copilot</a:t>
            </a:r>
            <a:r>
              <a:rPr lang="es-CO" dirty="0"/>
              <a:t>) para formular preguntas de investigación, mejorar sus ensayos, construir prototipos de negocios e incluso crear guiones para presentaciones.</a:t>
            </a:r>
          </a:p>
          <a:p>
            <a:pPr algn="just"/>
            <a:endParaRPr lang="es-CO" dirty="0"/>
          </a:p>
        </p:txBody>
      </p:sp>
      <p:pic>
        <p:nvPicPr>
          <p:cNvPr id="2050" name="Picture 2" descr="Inteligencia artificial en la educación: Retos y perspectivas futuras |  Aplicaciones-A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5987" y="1772239"/>
            <a:ext cx="6209880" cy="354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9750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/>
          <p:cNvSpPr txBox="1"/>
          <p:nvPr/>
        </p:nvSpPr>
        <p:spPr>
          <a:xfrm>
            <a:off x="678730" y="575036"/>
            <a:ext cx="104920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500" b="1" dirty="0" smtClean="0">
                <a:solidFill>
                  <a:srgbClr val="002060"/>
                </a:solidFill>
              </a:rPr>
              <a:t>Preguntas </a:t>
            </a:r>
            <a:r>
              <a:rPr lang="es-CO" sz="2500" b="1" dirty="0">
                <a:solidFill>
                  <a:srgbClr val="002060"/>
                </a:solidFill>
              </a:rPr>
              <a:t>Clave: Reflexiones Docentes sobre la </a:t>
            </a:r>
            <a:r>
              <a:rPr lang="es-CO" sz="2500" b="1" dirty="0" smtClean="0">
                <a:solidFill>
                  <a:srgbClr val="002060"/>
                </a:solidFill>
              </a:rPr>
              <a:t>IA</a:t>
            </a:r>
            <a:endParaRPr lang="es-CO" sz="2500" b="1" dirty="0">
              <a:solidFill>
                <a:srgbClr val="002060"/>
              </a:solidFill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678730" y="1300900"/>
            <a:ext cx="4402317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300" dirty="0"/>
              <a:t>¿Qué cosas me parecen sorprendentes de la IA</a:t>
            </a:r>
            <a:r>
              <a:rPr lang="es-CO" sz="2300" dirty="0" smtClean="0"/>
              <a:t>?</a:t>
            </a:r>
          </a:p>
          <a:p>
            <a:pPr algn="just"/>
            <a:endParaRPr lang="es-CO" sz="2300" b="1" dirty="0"/>
          </a:p>
          <a:p>
            <a:pPr lvl="0" algn="just"/>
            <a:r>
              <a:rPr lang="es-CO" sz="2300" dirty="0"/>
              <a:t>La capacidad de personalizar el aprendizaje en tiempo real según el progreso del estudiante</a:t>
            </a:r>
            <a:r>
              <a:rPr lang="es-CO" sz="2300" dirty="0" smtClean="0"/>
              <a:t>.</a:t>
            </a:r>
          </a:p>
          <a:p>
            <a:pPr lvl="0" algn="just"/>
            <a:endParaRPr lang="es-CO" sz="2300" dirty="0"/>
          </a:p>
          <a:p>
            <a:pPr lvl="0" algn="just"/>
            <a:r>
              <a:rPr lang="es-CO" sz="2300" dirty="0"/>
              <a:t>La posibilidad de generar explicaciones en múltiples niveles de complejidad, desde lo básico hasta lo avanzado</a:t>
            </a:r>
            <a:r>
              <a:rPr lang="es-CO" sz="2300" dirty="0" smtClean="0"/>
              <a:t>.</a:t>
            </a:r>
          </a:p>
          <a:p>
            <a:pPr lvl="0" algn="just"/>
            <a:endParaRPr lang="es-CO" sz="2300" dirty="0"/>
          </a:p>
          <a:p>
            <a:pPr lvl="0" algn="just"/>
            <a:r>
              <a:rPr lang="es-CO" sz="2300" dirty="0"/>
              <a:t>Su utilidad para fomentar la creatividad mediante la generación de textos, imágenes y música</a:t>
            </a:r>
            <a:r>
              <a:rPr lang="es-CO" sz="2300" dirty="0" smtClean="0"/>
              <a:t>.</a:t>
            </a:r>
            <a:endParaRPr lang="es-CO" sz="2300" dirty="0"/>
          </a:p>
        </p:txBody>
      </p:sp>
      <p:pic>
        <p:nvPicPr>
          <p:cNvPr id="8194" name="Picture 2" descr="El Uso Responsable de la Inteligencia Artificial en la Educación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9905" y="1430438"/>
            <a:ext cx="5142401" cy="5142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9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/>
          <p:cNvSpPr txBox="1"/>
          <p:nvPr/>
        </p:nvSpPr>
        <p:spPr>
          <a:xfrm>
            <a:off x="678730" y="575036"/>
            <a:ext cx="104920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500" b="1" dirty="0" smtClean="0">
                <a:solidFill>
                  <a:srgbClr val="002060"/>
                </a:solidFill>
              </a:rPr>
              <a:t>Preguntas </a:t>
            </a:r>
            <a:r>
              <a:rPr lang="es-CO" sz="2500" b="1" dirty="0">
                <a:solidFill>
                  <a:srgbClr val="002060"/>
                </a:solidFill>
              </a:rPr>
              <a:t>Clave: Reflexiones Docentes sobre la </a:t>
            </a:r>
            <a:r>
              <a:rPr lang="es-CO" sz="2500" b="1" dirty="0" smtClean="0">
                <a:solidFill>
                  <a:srgbClr val="002060"/>
                </a:solidFill>
              </a:rPr>
              <a:t>IA</a:t>
            </a:r>
            <a:endParaRPr lang="es-CO" sz="2500" b="1" dirty="0">
              <a:solidFill>
                <a:srgbClr val="002060"/>
              </a:solidFill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678730" y="1300900"/>
            <a:ext cx="4402317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300" dirty="0" smtClean="0"/>
              <a:t>¿</a:t>
            </a:r>
            <a:r>
              <a:rPr lang="es-CO" sz="2300" dirty="0"/>
              <a:t>Qué cosas me preocupan y qué sugerencias daría para un mejor futuro?</a:t>
            </a:r>
            <a:endParaRPr lang="es-CO" sz="2300" b="1" dirty="0"/>
          </a:p>
          <a:p>
            <a:pPr lvl="0" algn="just"/>
            <a:r>
              <a:rPr lang="es-CO" sz="2300" dirty="0"/>
              <a:t>Me preocupa la dependencia excesiva y el uso sin criterio de herramientas que podrían limitar el pensamiento crítico.</a:t>
            </a:r>
          </a:p>
          <a:p>
            <a:pPr lvl="0" algn="just"/>
            <a:r>
              <a:rPr lang="es-CO" sz="2300" dirty="0"/>
              <a:t>Sugiero formar a estudiantes y docentes en el uso ético y reflexivo de la IA.</a:t>
            </a:r>
          </a:p>
          <a:p>
            <a:pPr lvl="0" algn="just"/>
            <a:r>
              <a:rPr lang="es-CO" sz="2300" dirty="0"/>
              <a:t>Es vital promover la autorregulación, el pensamiento computacional y la alfabetización digital en todos los niveles</a:t>
            </a:r>
            <a:r>
              <a:rPr lang="es-CO" sz="2300" dirty="0" smtClean="0"/>
              <a:t>.</a:t>
            </a:r>
            <a:endParaRPr lang="es-CO" sz="2300" dirty="0"/>
          </a:p>
        </p:txBody>
      </p:sp>
      <p:pic>
        <p:nvPicPr>
          <p:cNvPr id="6146" name="Picture 2" descr="La IA en la educación: ¿Herramienta o limitación? gran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7135" y="1976791"/>
            <a:ext cx="5811243" cy="327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8994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/>
          <p:cNvSpPr txBox="1"/>
          <p:nvPr/>
        </p:nvSpPr>
        <p:spPr>
          <a:xfrm>
            <a:off x="678730" y="575036"/>
            <a:ext cx="104920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500" b="1" dirty="0" smtClean="0">
                <a:solidFill>
                  <a:srgbClr val="002060"/>
                </a:solidFill>
              </a:rPr>
              <a:t>Preguntas </a:t>
            </a:r>
            <a:r>
              <a:rPr lang="es-CO" sz="2500" b="1" dirty="0">
                <a:solidFill>
                  <a:srgbClr val="002060"/>
                </a:solidFill>
              </a:rPr>
              <a:t>Clave: Reflexiones Docentes sobre la </a:t>
            </a:r>
            <a:r>
              <a:rPr lang="es-CO" sz="2500" b="1" dirty="0" smtClean="0">
                <a:solidFill>
                  <a:srgbClr val="002060"/>
                </a:solidFill>
              </a:rPr>
              <a:t>IA</a:t>
            </a:r>
            <a:endParaRPr lang="es-CO" sz="2500" b="1" dirty="0">
              <a:solidFill>
                <a:srgbClr val="002060"/>
              </a:solidFill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678730" y="1300900"/>
            <a:ext cx="4402317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300" dirty="0" smtClean="0"/>
              <a:t>¿</a:t>
            </a:r>
            <a:r>
              <a:rPr lang="es-CO" sz="2300" dirty="0"/>
              <a:t>Cuáles son mis principales retos personales ante este nuevo mundo de la IA</a:t>
            </a:r>
            <a:r>
              <a:rPr lang="es-CO" sz="2300" dirty="0" smtClean="0"/>
              <a:t>?</a:t>
            </a:r>
          </a:p>
          <a:p>
            <a:pPr algn="just"/>
            <a:endParaRPr lang="es-CO" sz="2300" b="1" dirty="0"/>
          </a:p>
          <a:p>
            <a:pPr lvl="0" algn="just"/>
            <a:r>
              <a:rPr lang="es-CO" sz="2300" dirty="0"/>
              <a:t>Aprender a evaluar tareas en las que se ha usado IA sin desincentivar la creatividad humana</a:t>
            </a:r>
            <a:r>
              <a:rPr lang="es-CO" sz="2300" dirty="0" smtClean="0"/>
              <a:t>.</a:t>
            </a:r>
          </a:p>
          <a:p>
            <a:pPr lvl="0" algn="just"/>
            <a:endParaRPr lang="es-CO" sz="2300" dirty="0"/>
          </a:p>
          <a:p>
            <a:pPr lvl="0" algn="just"/>
            <a:r>
              <a:rPr lang="es-CO" sz="2300" dirty="0"/>
              <a:t>Mantenerme actualizado con la velocidad del cambio tecnológico</a:t>
            </a:r>
            <a:r>
              <a:rPr lang="es-CO" sz="2300" dirty="0" smtClean="0"/>
              <a:t>.</a:t>
            </a:r>
          </a:p>
          <a:p>
            <a:pPr lvl="0" algn="just"/>
            <a:endParaRPr lang="es-CO" sz="2300" dirty="0"/>
          </a:p>
          <a:p>
            <a:pPr lvl="0" algn="just"/>
            <a:r>
              <a:rPr lang="es-CO" sz="2300" dirty="0"/>
              <a:t>Integrar IA sin perder el contacto humano, el juicio pedagógico y la empatía en el aula</a:t>
            </a:r>
            <a:r>
              <a:rPr lang="es-CO" sz="2300" dirty="0" smtClean="0"/>
              <a:t>.</a:t>
            </a:r>
            <a:endParaRPr lang="es-CO" sz="2300" dirty="0"/>
          </a:p>
        </p:txBody>
      </p:sp>
      <p:pic>
        <p:nvPicPr>
          <p:cNvPr id="5122" name="Picture 2" descr="La Revolución de la Inteligencia Artificial en el aula. Una Oportunidad  para avanzar en la educación | Educación y Cienc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1083" y="1404594"/>
            <a:ext cx="5062194" cy="5062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119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/>
          <p:cNvSpPr txBox="1"/>
          <p:nvPr/>
        </p:nvSpPr>
        <p:spPr>
          <a:xfrm>
            <a:off x="678730" y="575036"/>
            <a:ext cx="104920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500" b="1" dirty="0">
                <a:solidFill>
                  <a:srgbClr val="002060"/>
                </a:solidFill>
              </a:rPr>
              <a:t>¿</a:t>
            </a:r>
            <a:r>
              <a:rPr lang="es-CO" sz="2500" b="1" dirty="0" smtClean="0">
                <a:solidFill>
                  <a:srgbClr val="002060"/>
                </a:solidFill>
              </a:rPr>
              <a:t>Deseas </a:t>
            </a:r>
            <a:r>
              <a:rPr lang="es-CO" sz="2500" b="1" dirty="0">
                <a:solidFill>
                  <a:srgbClr val="002060"/>
                </a:solidFill>
              </a:rPr>
              <a:t>mas información sobre Creatividad e IA en </a:t>
            </a:r>
            <a:r>
              <a:rPr lang="es-CO" sz="2500" b="1" dirty="0" smtClean="0">
                <a:solidFill>
                  <a:srgbClr val="002060"/>
                </a:solidFill>
              </a:rPr>
              <a:t>Educación?</a:t>
            </a:r>
            <a:endParaRPr lang="es-CO" sz="2500" b="1" dirty="0">
              <a:solidFill>
                <a:srgbClr val="002060"/>
              </a:solidFill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424206" y="1386989"/>
            <a:ext cx="711723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300" dirty="0"/>
              <a:t>Por favor ingresa a las siguientes pagina de internet.: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499621" y="2168165"/>
            <a:ext cx="609914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CO" b="1" u="sng" dirty="0">
                <a:hlinkClick r:id="rId2"/>
              </a:rPr>
              <a:t>https://www.educationwithai.org/</a:t>
            </a:r>
            <a:r>
              <a:rPr lang="es-CO" dirty="0"/>
              <a:t> – Una comunidad de educadores compartiendo prácticas reales con IA.</a:t>
            </a:r>
          </a:p>
          <a:p>
            <a:pPr lvl="0"/>
            <a:r>
              <a:rPr lang="es-CO" b="1" dirty="0"/>
              <a:t>https://experiments.withgoogle.com/collection/ai</a:t>
            </a:r>
            <a:r>
              <a:rPr lang="es-CO" dirty="0"/>
              <a:t> – Proyectos creativos de Google con IA, ideales para inspiración educativa</a:t>
            </a:r>
            <a:r>
              <a:rPr lang="es-CO" dirty="0" smtClean="0"/>
              <a:t>.</a:t>
            </a:r>
          </a:p>
          <a:p>
            <a:pPr lvl="0"/>
            <a:endParaRPr lang="es-CO" dirty="0" smtClean="0"/>
          </a:p>
          <a:p>
            <a:pPr lvl="0"/>
            <a:endParaRPr lang="es-CO" dirty="0"/>
          </a:p>
          <a:p>
            <a:pPr lvl="0"/>
            <a:r>
              <a:rPr lang="es-CO" b="1" u="sng" dirty="0">
                <a:hlinkClick r:id="rId3"/>
              </a:rPr>
              <a:t>https://runwayml.com/</a:t>
            </a:r>
            <a:r>
              <a:rPr lang="es-CO" dirty="0"/>
              <a:t> – Herramienta de generación audiovisual para proyectos en video, diseño y narrativas</a:t>
            </a:r>
            <a:r>
              <a:rPr lang="es-CO" dirty="0" smtClean="0"/>
              <a:t>.</a:t>
            </a:r>
          </a:p>
          <a:p>
            <a:pPr lvl="0"/>
            <a:endParaRPr lang="es-CO" dirty="0" smtClean="0"/>
          </a:p>
          <a:p>
            <a:pPr lvl="0"/>
            <a:endParaRPr lang="es-CO" dirty="0"/>
          </a:p>
          <a:p>
            <a:pPr lvl="0"/>
            <a:r>
              <a:rPr lang="es-CO" b="1" u="sng" dirty="0">
                <a:hlinkClick r:id="rId4"/>
              </a:rPr>
              <a:t>https://chat.openai.com/</a:t>
            </a:r>
            <a:r>
              <a:rPr lang="es-CO" dirty="0"/>
              <a:t> – Un espacio para experimentar y aprender a usar modelos de lenguaje como </a:t>
            </a:r>
            <a:r>
              <a:rPr lang="es-CO" dirty="0" err="1"/>
              <a:t>ChatGPT</a:t>
            </a:r>
            <a:r>
              <a:rPr lang="es-CO" dirty="0"/>
              <a:t>.</a:t>
            </a:r>
          </a:p>
          <a:p>
            <a:endParaRPr lang="es-CO" dirty="0"/>
          </a:p>
        </p:txBody>
      </p:sp>
      <p:pic>
        <p:nvPicPr>
          <p:cNvPr id="4098" name="Picture 2" descr="Inteligencia artificial en el trabajo: Lo bueno y lo malo de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8764" y="2253005"/>
            <a:ext cx="5341061" cy="316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8383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/>
          <p:cNvSpPr txBox="1"/>
          <p:nvPr/>
        </p:nvSpPr>
        <p:spPr>
          <a:xfrm>
            <a:off x="678730" y="575036"/>
            <a:ext cx="104920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500" b="1" dirty="0">
                <a:solidFill>
                  <a:srgbClr val="002060"/>
                </a:solidFill>
              </a:rPr>
              <a:t>Ideas Creativas para Usar IA en Proyectos </a:t>
            </a:r>
            <a:r>
              <a:rPr lang="es-CO" sz="2500" b="1" dirty="0" smtClean="0">
                <a:solidFill>
                  <a:srgbClr val="002060"/>
                </a:solidFill>
              </a:rPr>
              <a:t>Educativos</a:t>
            </a:r>
            <a:endParaRPr lang="es-CO" sz="2500" b="1" dirty="0">
              <a:solidFill>
                <a:srgbClr val="002060"/>
              </a:solidFill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678730" y="1300900"/>
            <a:ext cx="440231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s-CO" b="1" dirty="0"/>
              <a:t>Creación de avatares históricos interactivos</a:t>
            </a:r>
            <a:r>
              <a:rPr lang="es-CO" dirty="0"/>
              <a:t>: donde los estudiantes pueden hacer preguntas a personajes del pasado simulados con IA</a:t>
            </a:r>
            <a:r>
              <a:rPr lang="es-CO" dirty="0" smtClean="0"/>
              <a:t>.</a:t>
            </a:r>
          </a:p>
          <a:p>
            <a:pPr lvl="0" algn="just"/>
            <a:endParaRPr lang="es-CO" dirty="0"/>
          </a:p>
          <a:p>
            <a:pPr lvl="0" algn="just"/>
            <a:r>
              <a:rPr lang="es-CO" b="1" dirty="0"/>
              <a:t>Talleres de escritura con IA</a:t>
            </a:r>
            <a:r>
              <a:rPr lang="es-CO" dirty="0"/>
              <a:t>: donde los alumnos exploran distintos estilos literarios guiados por modelos generativos</a:t>
            </a:r>
            <a:r>
              <a:rPr lang="es-CO" dirty="0" smtClean="0"/>
              <a:t>.</a:t>
            </a:r>
          </a:p>
          <a:p>
            <a:pPr lvl="0" algn="just"/>
            <a:endParaRPr lang="es-CO" dirty="0"/>
          </a:p>
          <a:p>
            <a:pPr lvl="0" algn="just"/>
            <a:r>
              <a:rPr lang="es-CO" b="1" dirty="0"/>
              <a:t>Debates asistidos por IA</a:t>
            </a:r>
            <a:r>
              <a:rPr lang="es-CO" dirty="0"/>
              <a:t>: se presentan argumentos generados por la IA para ser discutidos críticamente por los estudiantes</a:t>
            </a:r>
            <a:r>
              <a:rPr lang="es-CO" dirty="0" smtClean="0"/>
              <a:t>.</a:t>
            </a:r>
          </a:p>
          <a:p>
            <a:pPr lvl="0" algn="just"/>
            <a:endParaRPr lang="es-CO" dirty="0"/>
          </a:p>
          <a:p>
            <a:pPr lvl="0" algn="just"/>
            <a:r>
              <a:rPr lang="es-CO" b="1" dirty="0"/>
              <a:t>Diseño de logos, posters o campañas sociales</a:t>
            </a:r>
            <a:r>
              <a:rPr lang="es-CO" dirty="0"/>
              <a:t>: utilizando herramientas como </a:t>
            </a:r>
            <a:r>
              <a:rPr lang="es-CO" dirty="0" err="1"/>
              <a:t>Canva</a:t>
            </a:r>
            <a:r>
              <a:rPr lang="es-CO" dirty="0"/>
              <a:t>, </a:t>
            </a:r>
            <a:r>
              <a:rPr lang="es-CO" dirty="0" err="1"/>
              <a:t>Midjourney</a:t>
            </a:r>
            <a:r>
              <a:rPr lang="es-CO" dirty="0"/>
              <a:t> o DALL·E.</a:t>
            </a:r>
          </a:p>
        </p:txBody>
      </p:sp>
      <p:pic>
        <p:nvPicPr>
          <p:cNvPr id="3074" name="Picture 2" descr="El impacto de la inteligencia artificial en la creatividad y el empleo -  ICRONO Tendencias Market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1143" y="1300900"/>
            <a:ext cx="5245470" cy="52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8148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/>
          <p:cNvSpPr txBox="1"/>
          <p:nvPr/>
        </p:nvSpPr>
        <p:spPr>
          <a:xfrm>
            <a:off x="678730" y="575036"/>
            <a:ext cx="104920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500" b="1" dirty="0">
                <a:solidFill>
                  <a:srgbClr val="002060"/>
                </a:solidFill>
              </a:rPr>
              <a:t>Videos y Canales Recomendados de </a:t>
            </a:r>
            <a:r>
              <a:rPr lang="es-MX" sz="2500" b="1" dirty="0" smtClean="0">
                <a:solidFill>
                  <a:srgbClr val="002060"/>
                </a:solidFill>
              </a:rPr>
              <a:t>YouTube</a:t>
            </a:r>
            <a:endParaRPr lang="es-CO" sz="2500" b="1" dirty="0">
              <a:solidFill>
                <a:srgbClr val="002060"/>
              </a:solidFill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556182" y="1753387"/>
            <a:ext cx="54958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s-CO" b="1" dirty="0" smtClean="0">
                <a:hlinkClick r:id="rId2"/>
              </a:rPr>
              <a:t>https://www.youtube.com/watch?v=9N1iYDHRZ14</a:t>
            </a:r>
          </a:p>
          <a:p>
            <a:pPr lvl="0" algn="just"/>
            <a:endParaRPr lang="es-CO" b="1" dirty="0" smtClean="0">
              <a:hlinkClick r:id="rId2"/>
            </a:endParaRPr>
          </a:p>
          <a:p>
            <a:pPr lvl="0" algn="just"/>
            <a:endParaRPr lang="es-CO" b="1" dirty="0">
              <a:hlinkClick r:id="rId2"/>
            </a:endParaRPr>
          </a:p>
          <a:p>
            <a:pPr lvl="0" algn="just"/>
            <a:r>
              <a:rPr lang="es-CO" b="1" dirty="0" smtClean="0">
                <a:hlinkClick r:id="rId2"/>
              </a:rPr>
              <a:t>https://www.youtube.com/watch?v=Pka3NixwYmA</a:t>
            </a:r>
          </a:p>
          <a:p>
            <a:pPr lvl="0" algn="just"/>
            <a:endParaRPr lang="es-CO" b="1" dirty="0" smtClean="0">
              <a:hlinkClick r:id="rId2"/>
            </a:endParaRPr>
          </a:p>
          <a:p>
            <a:pPr lvl="0" algn="just"/>
            <a:endParaRPr lang="es-CO" b="1" dirty="0">
              <a:hlinkClick r:id="rId2"/>
            </a:endParaRPr>
          </a:p>
          <a:p>
            <a:pPr lvl="0" algn="just"/>
            <a:r>
              <a:rPr lang="es-CO" b="1" dirty="0" smtClean="0">
                <a:hlinkClick r:id="rId2"/>
              </a:rPr>
              <a:t>https://www.youtube.com/@docentesdigitales</a:t>
            </a:r>
            <a:endParaRPr lang="es-CO" b="1" dirty="0" smtClean="0"/>
          </a:p>
          <a:p>
            <a:pPr lvl="0" algn="just"/>
            <a:endParaRPr lang="es-CO" b="1" dirty="0"/>
          </a:p>
          <a:p>
            <a:pPr lvl="0" algn="just"/>
            <a:endParaRPr lang="es-CO" b="1" dirty="0" smtClean="0"/>
          </a:p>
          <a:p>
            <a:pPr lvl="0" algn="just"/>
            <a:r>
              <a:rPr lang="es-CO" dirty="0" smtClean="0">
                <a:hlinkClick r:id="rId3"/>
              </a:rPr>
              <a:t>https://www.youtube.com/user/edutopia</a:t>
            </a:r>
            <a:endParaRPr lang="es-CO" dirty="0" smtClean="0"/>
          </a:p>
          <a:p>
            <a:pPr lvl="0" algn="just"/>
            <a:endParaRPr lang="es-CO" dirty="0" smtClean="0"/>
          </a:p>
          <a:p>
            <a:pPr lvl="0" algn="just"/>
            <a:endParaRPr lang="es-CO" dirty="0"/>
          </a:p>
          <a:p>
            <a:pPr lvl="0" algn="just"/>
            <a:r>
              <a:rPr lang="es-CO" dirty="0" smtClean="0">
                <a:hlinkClick r:id="rId4"/>
              </a:rPr>
              <a:t>https://www.youtube.com/@ai-explained</a:t>
            </a:r>
            <a:endParaRPr lang="es-CO" dirty="0" smtClean="0"/>
          </a:p>
          <a:p>
            <a:pPr lvl="0" algn="just"/>
            <a:endParaRPr lang="es-CO" dirty="0"/>
          </a:p>
        </p:txBody>
      </p:sp>
      <p:pic>
        <p:nvPicPr>
          <p:cNvPr id="9218" name="Picture 2" descr="Desafíos del uso de la inteligencia artificial en la educación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4557" y="1300900"/>
            <a:ext cx="5142321" cy="5142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8041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/>
          <p:cNvSpPr txBox="1"/>
          <p:nvPr/>
        </p:nvSpPr>
        <p:spPr>
          <a:xfrm>
            <a:off x="678730" y="575036"/>
            <a:ext cx="104920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500" b="1" dirty="0">
                <a:solidFill>
                  <a:srgbClr val="002060"/>
                </a:solidFill>
              </a:rPr>
              <a:t>Videos y Canales Recomendados de </a:t>
            </a:r>
            <a:r>
              <a:rPr lang="es-MX" sz="2500" b="1" dirty="0" smtClean="0">
                <a:solidFill>
                  <a:srgbClr val="002060"/>
                </a:solidFill>
              </a:rPr>
              <a:t>YouTube</a:t>
            </a:r>
            <a:endParaRPr lang="es-CO" sz="2500" b="1" dirty="0">
              <a:solidFill>
                <a:srgbClr val="002060"/>
              </a:solidFill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556182" y="1753387"/>
            <a:ext cx="54958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s-CO" b="1" dirty="0" smtClean="0"/>
              <a:t>Enlaces: </a:t>
            </a:r>
          </a:p>
          <a:p>
            <a:pPr lvl="0" algn="just"/>
            <a:endParaRPr lang="es-CO" b="1" u="sng" dirty="0">
              <a:hlinkClick r:id="rId2"/>
            </a:endParaRPr>
          </a:p>
          <a:p>
            <a:pPr lvl="0" algn="just"/>
            <a:r>
              <a:rPr lang="es-CO" u="sng" dirty="0" smtClean="0">
                <a:hlinkClick r:id="rId2"/>
              </a:rPr>
              <a:t>https</a:t>
            </a:r>
            <a:r>
              <a:rPr lang="es-CO" u="sng" dirty="0">
                <a:hlinkClick r:id="rId2"/>
              </a:rPr>
              <a:t>://emersonuan.github.io/firstwebpage/</a:t>
            </a:r>
            <a:r>
              <a:rPr lang="es-CO" dirty="0"/>
              <a:t> </a:t>
            </a:r>
            <a:endParaRPr lang="es-CO" dirty="0" smtClean="0"/>
          </a:p>
          <a:p>
            <a:pPr lvl="0" algn="just"/>
            <a:endParaRPr lang="es-CO" dirty="0" smtClean="0"/>
          </a:p>
          <a:p>
            <a:pPr lvl="0" algn="just"/>
            <a:endParaRPr lang="es-CO" dirty="0"/>
          </a:p>
          <a:p>
            <a:pPr lvl="0" algn="just"/>
            <a:r>
              <a:rPr lang="es-CO" dirty="0">
                <a:hlinkClick r:id="rId3"/>
              </a:rPr>
              <a:t>https://</a:t>
            </a:r>
            <a:r>
              <a:rPr lang="es-CO" dirty="0" smtClean="0">
                <a:hlinkClick r:id="rId3"/>
              </a:rPr>
              <a:t>github.com/WilliamFarid/LOGISTICA_4.0.git</a:t>
            </a:r>
            <a:endParaRPr lang="es-CO" dirty="0" smtClean="0"/>
          </a:p>
          <a:p>
            <a:pPr lvl="0" algn="just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559036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600</Words>
  <Application>Microsoft Office PowerPoint</Application>
  <PresentationFormat>Panorámica</PresentationFormat>
  <Paragraphs>68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William</dc:creator>
  <cp:lastModifiedBy>William</cp:lastModifiedBy>
  <cp:revision>4</cp:revision>
  <dcterms:created xsi:type="dcterms:W3CDTF">2025-05-05T17:50:07Z</dcterms:created>
  <dcterms:modified xsi:type="dcterms:W3CDTF">2025-05-07T22:08:27Z</dcterms:modified>
</cp:coreProperties>
</file>

<file path=docProps/thumbnail.jpeg>
</file>